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64" r:id="rId5"/>
    <p:sldId id="266" r:id="rId6"/>
    <p:sldId id="267" r:id="rId7"/>
    <p:sldId id="265" r:id="rId8"/>
    <p:sldId id="256" r:id="rId9"/>
    <p:sldId id="257" r:id="rId10"/>
    <p:sldId id="262" r:id="rId11"/>
    <p:sldId id="261" r:id="rId12"/>
    <p:sldId id="258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jpeg"/><Relationship Id="rId3" Type="http://schemas.openxmlformats.org/officeDocument/2006/relationships/image" Target="../media/image5.jpeg"/><Relationship Id="rId12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.jpeg"/><Relationship Id="rId10" Type="http://schemas.microsoft.com/office/2007/relationships/hdphoto" Target="../../word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10" Type="http://schemas.microsoft.com/office/2007/relationships/hdphoto" Target="../../word/media/hdphoto2.wdp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10" Type="http://schemas.microsoft.com/office/2007/relationships/hdphoto" Target="../../word/media/hdphoto2.wdp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10" Type="http://schemas.microsoft.com/office/2007/relationships/hdphoto" Target="../../word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4.jpeg"/><Relationship Id="rId10" Type="http://schemas.microsoft.com/office/2007/relationships/hdphoto" Target="../../word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2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jpeg"/><Relationship Id="rId10" Type="http://schemas.microsoft.com/office/2007/relationships/hdphoto" Target="../../word/media/hdphoto2.wdp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удовлетворенности школьным питанием в МБОУ «СОШ 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69»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ДОМ\Desktop\кармушки 2021\16126605592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429000"/>
            <a:ext cx="2571750" cy="3429000"/>
          </a:xfrm>
          <a:prstGeom prst="rect">
            <a:avLst/>
          </a:prstGeom>
          <a:noFill/>
        </p:spPr>
      </p:pic>
      <p:pic>
        <p:nvPicPr>
          <p:cNvPr id="4100" name="Picture 4" descr="C:\Users\ДОМ\Desktop\кармушки 2021\16126605593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571750" cy="3429000"/>
          </a:xfrm>
          <a:prstGeom prst="rect">
            <a:avLst/>
          </a:prstGeom>
          <a:noFill/>
        </p:spPr>
      </p:pic>
      <p:pic>
        <p:nvPicPr>
          <p:cNvPr id="4101" name="Picture 5" descr="C:\Users\ДОМ\Desktop\кармушки 2021\16126605578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524227"/>
            <a:ext cx="2500330" cy="333377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" y="1857364"/>
            <a:ext cx="8820472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нашей школе общее количество учащихся составляет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486 человек: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1по 4 класс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учащихся,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9 класс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 и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11 классе -16 чел.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общего  количества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ученика имеют льготную категорию.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Перемена: прием пищи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ДОМ\Desktop\кармушки 2021\16126613457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214710" cy="4286280"/>
          </a:xfrm>
          <a:prstGeom prst="rect">
            <a:avLst/>
          </a:prstGeom>
          <a:noFill/>
        </p:spPr>
      </p:pic>
      <p:pic>
        <p:nvPicPr>
          <p:cNvPr id="7172" name="Picture 4" descr="C:\Users\ДОМ\Desktop\кармушки 2021\16126613458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643050"/>
            <a:ext cx="3321867" cy="4429156"/>
          </a:xfrm>
          <a:prstGeom prst="rect">
            <a:avLst/>
          </a:prstGeom>
          <a:noFill/>
        </p:spPr>
      </p:pic>
      <p:pic>
        <p:nvPicPr>
          <p:cNvPr id="7174" name="Picture 6" descr="C:\Users\ДОМ\Desktop\кармушки 2021\161266131439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071678"/>
            <a:ext cx="271461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ДОМ\Desktop\кармушки 2021\1612661345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32504" cy="3643338"/>
          </a:xfrm>
          <a:prstGeom prst="rect">
            <a:avLst/>
          </a:prstGeom>
          <a:noFill/>
        </p:spPr>
      </p:pic>
      <p:pic>
        <p:nvPicPr>
          <p:cNvPr id="6148" name="Picture 4" descr="C:\Users\ДОМ\Desktop\кармушки 2021\161266134523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0"/>
            <a:ext cx="3071834" cy="3929090"/>
          </a:xfrm>
          <a:prstGeom prst="rect">
            <a:avLst/>
          </a:prstGeom>
          <a:noFill/>
        </p:spPr>
      </p:pic>
      <p:pic>
        <p:nvPicPr>
          <p:cNvPr id="6149" name="Picture 5" descr="C:\Users\ДОМ\Desktop\кармушки 2021\16126613453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0"/>
            <a:ext cx="3286116" cy="4095779"/>
          </a:xfrm>
          <a:prstGeom prst="rect">
            <a:avLst/>
          </a:prstGeom>
          <a:noFill/>
        </p:spPr>
      </p:pic>
      <p:pic>
        <p:nvPicPr>
          <p:cNvPr id="6150" name="Picture 6" descr="C:\Users\ДОМ\Desktop\кармушки 2021\16126613454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14"/>
            <a:ext cx="2643174" cy="3048000"/>
          </a:xfrm>
          <a:prstGeom prst="rect">
            <a:avLst/>
          </a:prstGeom>
          <a:noFill/>
        </p:spPr>
      </p:pic>
      <p:pic>
        <p:nvPicPr>
          <p:cNvPr id="6151" name="Picture 7" descr="C:\Users\ДОМ\Desktop\кармушки 2021\16126613455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3810000"/>
            <a:ext cx="2643174" cy="304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55776" y="3645025"/>
            <a:ext cx="4066836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пищи 5 классы: учащиеся отзываются 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приготовленных блюдах как очень вкусных и  сытных.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Проговаривают, что иногда еда теплая,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что можно и по горячей.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Это объясняется тем, что в данный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момент меняют окна и в обеденном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зале прохладно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25717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класс       Классный час: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«Питание выпускника или о полезной и здоровой пищи при подготовке к ОГЭ»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C:\Users\ДОМ\Desktop\кармушки 2021\1612659226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71744"/>
            <a:ext cx="8858280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8573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Мастер – класс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«Рождественские сибирские  фаршированные блины»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ДОМ\Desktop\кармушки 2021\16126584479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76" y="1988840"/>
            <a:ext cx="85560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получения информации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удовлетворенности школьным питанием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старших классах среди детей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родителей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анкета.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Анкета: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926080"/>
          <a:ext cx="9144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9319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Для учащихся 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Удовлетворяет ли Вас система организации питания в школе?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2.Устраевает</a:t>
                      </a:r>
                      <a:r>
                        <a:rPr lang="ru-RU" baseline="0" dirty="0" smtClean="0"/>
                        <a:t> ли Вас ежедневное меню?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Удовлетворяет ли Вас качество приготовления пищи?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Удовлетворяет ли Вас  работа обслуживающего персонала?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5. Устраивает  ли Вас график питания?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Для родителей: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Питается ли Ваш ребенок школе?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Удовлетворяет ли Вас  меню школьного питания?</a:t>
                      </a:r>
                    </a:p>
                    <a:p>
                      <a:r>
                        <a:rPr lang="ru-RU" dirty="0" smtClean="0"/>
                        <a:t>3.</a:t>
                      </a:r>
                      <a:r>
                        <a:rPr lang="ru-RU" baseline="0" dirty="0" smtClean="0"/>
                        <a:t> Удовлетворяет ли Вас качество приготовления пищи?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4. Удовлетворяет ли Вас  работа обслуживающего персонала?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5. Что на</a:t>
                      </a:r>
                      <a:r>
                        <a:rPr lang="ru-RU" baseline="0" dirty="0" smtClean="0"/>
                        <a:t> Ваш взгляд необходимо изменить в организации школьного питания?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P.S.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Респондентов было опрошено  186 человек (67 человек анкеты не вернули)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786874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874"/>
              </a:tblGrid>
              <a:tr h="64294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АНАЛИЗ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АНКЕТЫ РОДИТЕЛЕЙ</a:t>
                      </a:r>
                      <a:r>
                        <a:rPr lang="ru-RU" dirty="0" smtClean="0"/>
                        <a:t>: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вопрос: </a:t>
                      </a:r>
                      <a:r>
                        <a:rPr lang="ru-RU" dirty="0" smtClean="0"/>
                        <a:t>в начальной школе горячее питание получают все дети -  </a:t>
                      </a:r>
                      <a:r>
                        <a:rPr lang="ru-RU" dirty="0" smtClean="0"/>
                        <a:t>230 </a:t>
                      </a:r>
                      <a:r>
                        <a:rPr lang="ru-RU" dirty="0" smtClean="0"/>
                        <a:t>учащихся   100% охват,</a:t>
                      </a:r>
                      <a:r>
                        <a:rPr lang="ru-RU" baseline="0" dirty="0" smtClean="0"/>
                        <a:t> 11 класс – 100% охват горячим питанием</a:t>
                      </a:r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вопрос</a:t>
                      </a:r>
                      <a:r>
                        <a:rPr lang="ru-RU" dirty="0" smtClean="0"/>
                        <a:t>: Удовлетворены школьным меню среднего и старшего звена 138 респондентов,</a:t>
                      </a:r>
                      <a:r>
                        <a:rPr lang="ru-RU" baseline="0" dirty="0" smtClean="0"/>
                        <a:t> и 48 человек высказали пожелания </a:t>
                      </a:r>
                      <a:r>
                        <a:rPr lang="ru-RU" baseline="0" dirty="0" smtClean="0"/>
                        <a:t>по улучшению </a:t>
                      </a:r>
                      <a:r>
                        <a:rPr lang="ru-RU" baseline="0" dirty="0" smtClean="0"/>
                        <a:t>организации школьного питания </a:t>
                      </a:r>
                      <a:r>
                        <a:rPr lang="ru-RU" baseline="0" dirty="0" smtClean="0"/>
                        <a:t>(не </a:t>
                      </a:r>
                      <a:r>
                        <a:rPr lang="ru-RU" baseline="0" dirty="0" smtClean="0"/>
                        <a:t>всегда ребенок желает кушать по </a:t>
                      </a:r>
                      <a:r>
                        <a:rPr lang="ru-RU" baseline="0" dirty="0" smtClean="0"/>
                        <a:t>цикличному меню)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3 вопрос: </a:t>
                      </a:r>
                      <a:r>
                        <a:rPr lang="ru-RU" baseline="0" dirty="0" smtClean="0"/>
                        <a:t>98%  респондентов удовлетворены качеством  приготовления пищи.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4 вопрос: </a:t>
                      </a:r>
                      <a:r>
                        <a:rPr lang="ru-RU" baseline="0" dirty="0" smtClean="0"/>
                        <a:t>87 % респондентов удовлетворены обслуживающим персоналом.</a:t>
                      </a:r>
                    </a:p>
                    <a:p>
                      <a:r>
                        <a:rPr lang="ru-RU" baseline="0" dirty="0" smtClean="0"/>
                        <a:t>(есть дети, которые не питаются с классом ежедневно, т.к. родители не могут оплатить сразу все неделю. Они </a:t>
                      </a:r>
                      <a:r>
                        <a:rPr lang="ru-RU" baseline="0" dirty="0" smtClean="0"/>
                        <a:t>зачисляют </a:t>
                      </a:r>
                      <a:r>
                        <a:rPr lang="ru-RU" baseline="0" dirty="0" smtClean="0"/>
                        <a:t>деньги на карту школьника и </a:t>
                      </a:r>
                      <a:r>
                        <a:rPr lang="ru-RU" baseline="0" dirty="0" smtClean="0"/>
                        <a:t>дети питаются </a:t>
                      </a:r>
                      <a:r>
                        <a:rPr lang="ru-RU" baseline="0" dirty="0" smtClean="0"/>
                        <a:t>самостоятельно – заказывают по </a:t>
                      </a:r>
                      <a:r>
                        <a:rPr lang="ru-RU" baseline="0" dirty="0" smtClean="0"/>
                        <a:t>выбору, и </a:t>
                      </a:r>
                      <a:r>
                        <a:rPr lang="ru-RU" baseline="0" dirty="0" smtClean="0"/>
                        <a:t>возникает проблема  </a:t>
                      </a:r>
                      <a:r>
                        <a:rPr lang="ru-RU" baseline="0" dirty="0" smtClean="0"/>
                        <a:t>быстрого обслуживания, так как возникает  очередь.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вопрос</a:t>
                      </a:r>
                      <a:r>
                        <a:rPr lang="ru-RU" baseline="0" dirty="0" smtClean="0"/>
                        <a:t>: Для изменения в вопросе организации питании есть  пожелания: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в графике питания </a:t>
                      </a:r>
                      <a:r>
                        <a:rPr lang="ru-RU" baseline="0" dirty="0" smtClean="0"/>
                        <a:t>старшеклассников (питаться </a:t>
                      </a:r>
                      <a:r>
                        <a:rPr lang="ru-RU" baseline="0" dirty="0" smtClean="0"/>
                        <a:t>не на  четвертой перемене, а на </a:t>
                      </a:r>
                      <a:r>
                        <a:rPr lang="ru-RU" baseline="0" dirty="0" smtClean="0"/>
                        <a:t>третьей);  </a:t>
                      </a:r>
                      <a:endParaRPr lang="ru-RU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остывшая пища,</a:t>
                      </a:r>
                      <a:endParaRPr lang="ru-RU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холодно </a:t>
                      </a:r>
                      <a:r>
                        <a:rPr lang="ru-RU" baseline="0" dirty="0" smtClean="0"/>
                        <a:t>в столовой,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нет салфеток на столах,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часто дают каши,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иногда меню по карте школьника не совпадает с меню дня.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Примечание: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администрация школы  на данный момент работает по устранению замечаний и улучшению качества питания  школьников.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школьной столовой работает очень дружна бригада поваров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ДОМ\Desktop\кармушки 2021\16126605589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357422" cy="3048000"/>
          </a:xfrm>
          <a:prstGeom prst="rect">
            <a:avLst/>
          </a:prstGeom>
          <a:noFill/>
        </p:spPr>
      </p:pic>
      <p:pic>
        <p:nvPicPr>
          <p:cNvPr id="5" name="Рисунок 4" descr="https://pickimage.ru/wp-content/uploads/images/detskie/canteen/stolovaya12.jpg"/>
          <p:cNvPicPr/>
          <p:nvPr/>
        </p:nvPicPr>
        <p:blipFill>
          <a:blip r:embed="rId3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240" y="1571612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5" descr="C:\Users\ДОМ\Desktop\кармушки 2021\161266055882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28860" y="3810000"/>
            <a:ext cx="1928826" cy="3048000"/>
          </a:xfrm>
          <a:prstGeom prst="rect">
            <a:avLst/>
          </a:prstGeom>
          <a:noFill/>
        </p:spPr>
      </p:pic>
      <p:pic>
        <p:nvPicPr>
          <p:cNvPr id="8" name="Picture 6" descr="C:\Users\ДОМ\Desktop\кармушки 2021\1612660558992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57686" y="3810000"/>
            <a:ext cx="2286000" cy="3048000"/>
          </a:xfrm>
          <a:prstGeom prst="rect">
            <a:avLst/>
          </a:prstGeom>
          <a:noFill/>
        </p:spPr>
      </p:pic>
      <p:pic>
        <p:nvPicPr>
          <p:cNvPr id="9" name="Picture 4" descr="C:\Users\ДОМ\Desktop\кармушки 2021\161266055838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15140" y="3810000"/>
            <a:ext cx="2286000" cy="304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1643050"/>
            <a:ext cx="79478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них всегда готовность № 1 к встречи детей, всегда чисто,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Вкусные запахи наполняют школу с утра и учащиеся знают, что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их ждут вкусные,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горячие, сбалансированные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завтраки и обеды.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Уходя со столовой учащиеся благодарят работников пищеблока: 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«Спасибо нашим поварам, за то, что вкусно варят нам» 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Всегда в столовой есть выбор блюд, кроме основного меню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ДОМ\Desktop\кармушки 2021\16126605579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1"/>
            <a:ext cx="2786050" cy="3714733"/>
          </a:xfrm>
          <a:prstGeom prst="rect">
            <a:avLst/>
          </a:prstGeom>
          <a:noFill/>
        </p:spPr>
      </p:pic>
      <p:pic>
        <p:nvPicPr>
          <p:cNvPr id="5" name="Picture 3" descr="C:\Users\ДОМ\Desktop\кармушки 2021\16126605582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214554"/>
            <a:ext cx="3071834" cy="4000528"/>
          </a:xfrm>
          <a:prstGeom prst="rect">
            <a:avLst/>
          </a:prstGeom>
          <a:noFill/>
        </p:spPr>
      </p:pic>
      <p:pic>
        <p:nvPicPr>
          <p:cNvPr id="6" name="Picture 7" descr="C:\Users\ДОМ\Desktop\кармушки 2021\16126605590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357562"/>
            <a:ext cx="2786082" cy="3500438"/>
          </a:xfrm>
          <a:prstGeom prst="rect">
            <a:avLst/>
          </a:prstGeom>
          <a:noFill/>
        </p:spPr>
      </p:pic>
      <p:pic>
        <p:nvPicPr>
          <p:cNvPr id="9" name="Рисунок 8" descr="https://pickimage.ru/wp-content/uploads/images/detskie/canteen/stolovaya12.jpg"/>
          <p:cNvPicPr/>
          <p:nvPr/>
        </p:nvPicPr>
        <p:blipFill>
          <a:blip r:embed="rId5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285860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Аппетитно и заманчиво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ОМ\Desktop\кармушки 2021\16126605585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214554"/>
            <a:ext cx="3000396" cy="4000528"/>
          </a:xfrm>
          <a:prstGeom prst="rect">
            <a:avLst/>
          </a:prstGeom>
          <a:noFill/>
        </p:spPr>
      </p:pic>
      <p:pic>
        <p:nvPicPr>
          <p:cNvPr id="5" name="Picture 4" descr="C:\Users\ДОМ\Desktop\кармушки 2021\16126605584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1479" y="2714620"/>
            <a:ext cx="2982521" cy="3976694"/>
          </a:xfrm>
          <a:prstGeom prst="rect">
            <a:avLst/>
          </a:prstGeom>
          <a:noFill/>
        </p:spPr>
      </p:pic>
      <p:pic>
        <p:nvPicPr>
          <p:cNvPr id="6" name="Picture 4" descr="C:\Users\ДОМ\Desktop\кармушки 2021\16126605583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0"/>
            <a:ext cx="3071803" cy="4357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7" name="Рисунок 6" descr="https://pickimage.ru/wp-content/uploads/images/detskie/canteen/stolovaya12.jpg"/>
          <p:cNvPicPr/>
          <p:nvPr/>
        </p:nvPicPr>
        <p:blipFill>
          <a:blip r:embed="rId5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240" y="1071546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Обновление столовой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2020-2021 учебный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лето наша столовая претерпела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постелен линолеум;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Заменена вся столовая мебель: белые обеденные столы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шт. и синие табуреты – 90 шт.;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Заменены на окнах шторы;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сейчас еще и меняют окна на светлые, теплые и современные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пластиковые.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ремонт столовой было потрачено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330 тыс. рублей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pickimage.ru/wp-content/uploads/images/detskie/canteen/stolovaya12.jpg"/>
          <p:cNvPicPr/>
          <p:nvPr/>
        </p:nvPicPr>
        <p:blipFill>
          <a:blip r:embed="rId2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357166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помощь работникам пищеблока организовано дежурство в столовой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s://pickimage.ru/wp-content/uploads/images/detskie/canteen/stolovaya12.jpg"/>
          <p:cNvPicPr/>
          <p:nvPr/>
        </p:nvPicPr>
        <p:blipFill>
          <a:blip r:embed="rId2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2571744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2" descr="C:\Users\ДОМ\Desktop\кармушки 2021\1612660557324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1" y="1500152"/>
            <a:ext cx="4714877" cy="5214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Прием пищи</a:t>
            </a:r>
            <a:endParaRPr lang="ru-RU" dirty="0"/>
          </a:p>
        </p:txBody>
      </p:sp>
      <p:pic>
        <p:nvPicPr>
          <p:cNvPr id="1027" name="Picture 3" descr="C:\Users\ДОМ\Desktop\кармушки 2021\1612660557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2571768" cy="3048000"/>
          </a:xfrm>
          <a:prstGeom prst="rect">
            <a:avLst/>
          </a:prstGeom>
          <a:noFill/>
        </p:spPr>
      </p:pic>
      <p:pic>
        <p:nvPicPr>
          <p:cNvPr id="1028" name="Picture 4" descr="C:\Users\ДОМ\Desktop\кармушки 2021\16126605578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212976"/>
            <a:ext cx="2786082" cy="3429024"/>
          </a:xfrm>
          <a:prstGeom prst="rect">
            <a:avLst/>
          </a:prstGeom>
          <a:noFill/>
        </p:spPr>
      </p:pic>
      <p:pic>
        <p:nvPicPr>
          <p:cNvPr id="8" name="Рисунок 7" descr="https://pickimage.ru/wp-content/uploads/images/detskie/canteen/stolovaya12.jpg"/>
          <p:cNvPicPr/>
          <p:nvPr/>
        </p:nvPicPr>
        <p:blipFill>
          <a:blip r:embed="rId4" cstate="print">
            <a:extLst>
              <a:ext uri="{BEBA8EAE-BF5A-486C-A8C5-ECC9F3942E4B}">
                <a14:imgProps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>
                  <a14:imgLayer r:embed="rId10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1571612"/>
            <a:ext cx="2270760" cy="20399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2" descr="C:\Users\ДОМ\Desktop\кармушки 2021\1612660559182.jpg"/>
          <p:cNvPicPr>
            <a:picLocks noGrp="1" noChangeAspect="1" noChangeArrowheads="1"/>
          </p:cNvPicPr>
          <p:nvPr>
            <p:ph idx="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43240" y="1500174"/>
            <a:ext cx="2857520" cy="3048000"/>
          </a:xfrm>
          <a:prstGeom prst="rect">
            <a:avLst/>
          </a:prstGeom>
          <a:noFill/>
        </p:spPr>
      </p:pic>
      <p:pic>
        <p:nvPicPr>
          <p:cNvPr id="11" name="Picture 6" descr="C:\Users\ДОМ\Desktop\кармушки 2021\161266055865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85918" y="3714752"/>
            <a:ext cx="2286000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607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Анализ удовлетворенности школьным питанием в МБОУ «СОШ № 69»</vt:lpstr>
      <vt:lpstr>Слайд 2</vt:lpstr>
      <vt:lpstr>Слайд 3</vt:lpstr>
      <vt:lpstr>В школьной столовой работает очень дружна бригада поваров</vt:lpstr>
      <vt:lpstr>Всегда в столовой есть выбор блюд, кроме основного меню</vt:lpstr>
      <vt:lpstr>Аппетитно и заманчиво</vt:lpstr>
      <vt:lpstr>Обновление столовой  за 2020-2021 учебный год</vt:lpstr>
      <vt:lpstr>В помощь работникам пищеблока организовано дежурство в столовой</vt:lpstr>
      <vt:lpstr>Прием пищи</vt:lpstr>
      <vt:lpstr>Перемена: прием пищи</vt:lpstr>
      <vt:lpstr>Слайд 11</vt:lpstr>
      <vt:lpstr>9 класс       Классный час: «Питание выпускника или о полезной и здоровой пищи при подготовке к ОГЭ»</vt:lpstr>
      <vt:lpstr>Мастер – класс «Рождественские сибирские  фаршированные блины»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Учитель</cp:lastModifiedBy>
  <cp:revision>25</cp:revision>
  <dcterms:created xsi:type="dcterms:W3CDTF">2021-02-07T21:21:41Z</dcterms:created>
  <dcterms:modified xsi:type="dcterms:W3CDTF">2021-02-08T07:33:44Z</dcterms:modified>
</cp:coreProperties>
</file>